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</p:sldIdLst>
  <p:sldSz cx="9144000" cy="5143500" type="screen16x9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Immagine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36" name="Immagine 35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2371680" y="630360"/>
            <a:ext cx="6330960" cy="714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4" name="Immagine 73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75" name="Immagine 74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2371680" y="630360"/>
            <a:ext cx="6330960" cy="714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0" name="Immagine 109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111" name="Immagine 110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2371680" y="630360"/>
            <a:ext cx="6330960" cy="714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35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"/>
          <p:cNvSpPr/>
          <p:nvPr/>
        </p:nvSpPr>
        <p:spPr>
          <a:xfrm>
            <a:off x="425160" y="415800"/>
            <a:ext cx="1825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65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2477880" y="415800"/>
            <a:ext cx="62434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8" name="CustomShape 2"/>
          <p:cNvSpPr/>
          <p:nvPr/>
        </p:nvSpPr>
        <p:spPr>
          <a:xfrm>
            <a:off x="2477880" y="4740120"/>
            <a:ext cx="62434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" name="CustomShape 3"/>
          <p:cNvSpPr/>
          <p:nvPr/>
        </p:nvSpPr>
        <p:spPr>
          <a:xfrm>
            <a:off x="425160" y="415800"/>
            <a:ext cx="1825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PlaceHolder 4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0960" cy="1541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chemeClr val="accent6">
                <a:lumMod val="75000"/>
              </a:schemeClr>
            </a:gs>
            <a:gs pos="0">
              <a:schemeClr val="tx1"/>
            </a:gs>
            <a:gs pos="71000">
              <a:schemeClr val="accent6">
                <a:lumMod val="75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1693440" y="2571840"/>
            <a:ext cx="5932800" cy="45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MAPPA CONCETTUALE MODULO 1</a:t>
            </a:r>
            <a:endParaRPr lang="it-IT" sz="18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06504" cy="9261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accent6">
                <a:lumMod val="75000"/>
              </a:schemeClr>
            </a:gs>
            <a:gs pos="0">
              <a:schemeClr val="tx1"/>
            </a:gs>
            <a:gs pos="90000">
              <a:schemeClr val="accent6">
                <a:lumMod val="75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191520" y="1352520"/>
            <a:ext cx="2472120" cy="95112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/>
          <a:lstStyle/>
          <a:p>
            <a:r>
              <a:rPr lang="it-IT" sz="13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aleway"/>
                <a:ea typeface="Raleway"/>
              </a:rPr>
              <a:t>protocolli europei </a:t>
            </a:r>
            <a:r>
              <a:rPr lang="it-IT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aleway"/>
                <a:ea typeface="Raleway"/>
              </a:rPr>
              <a:t>-&gt; dare ai giovani di tutte le scuole superiori di secondo grado </a:t>
            </a:r>
            <a:r>
              <a:rPr lang="it-IT" sz="13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Raleway"/>
                <a:ea typeface="Raleway"/>
              </a:rPr>
              <a:t>nozioni economico finanziarie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1728000" y="3368520"/>
            <a:ext cx="2472120" cy="95112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9" name="CustomShape 3"/>
          <p:cNvSpPr/>
          <p:nvPr/>
        </p:nvSpPr>
        <p:spPr>
          <a:xfrm>
            <a:off x="1879560" y="3531600"/>
            <a:ext cx="2231640" cy="663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Importanza del rischio</a:t>
            </a:r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</p:txBody>
      </p:sp>
      <p:sp>
        <p:nvSpPr>
          <p:cNvPr id="120" name="CustomShape 4"/>
          <p:cNvSpPr/>
          <p:nvPr/>
        </p:nvSpPr>
        <p:spPr>
          <a:xfrm>
            <a:off x="4319640" y="920520"/>
            <a:ext cx="2472120" cy="95112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Gestione del risparmio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5"/>
          <p:cNvSpPr/>
          <p:nvPr/>
        </p:nvSpPr>
        <p:spPr>
          <a:xfrm>
            <a:off x="5904000" y="2160000"/>
            <a:ext cx="2472120" cy="95112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Valutazione opportunità imprenditoriali</a:t>
            </a:r>
          </a:p>
        </p:txBody>
      </p:sp>
      <p:sp>
        <p:nvSpPr>
          <p:cNvPr id="122" name="CustomShape 6"/>
          <p:cNvSpPr/>
          <p:nvPr/>
        </p:nvSpPr>
        <p:spPr>
          <a:xfrm>
            <a:off x="6023520" y="3512520"/>
            <a:ext cx="2472120" cy="109548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Consapevolezza dell’importanza della mutualità 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Freeform 7"/>
          <p:cNvSpPr/>
          <p:nvPr/>
        </p:nvSpPr>
        <p:spPr>
          <a:xfrm>
            <a:off x="677520" y="2290680"/>
            <a:ext cx="1050840" cy="1525680"/>
          </a:xfrm>
          <a:custGeom>
            <a:avLst/>
            <a:gdLst/>
            <a:ahLst/>
            <a:cxnLst/>
            <a:rect l="0" t="0" r="r" b="b"/>
            <a:pathLst>
              <a:path w="2919" h="4238">
                <a:moveTo>
                  <a:pt x="1083" y="0"/>
                </a:moveTo>
                <a:cubicBezTo>
                  <a:pt x="0" y="3880"/>
                  <a:pt x="2918" y="4237"/>
                  <a:pt x="2918" y="4237"/>
                </a:cubicBezTo>
              </a:path>
            </a:pathLst>
          </a:custGeom>
          <a:ln w="18000">
            <a:solidFill>
              <a:srgbClr val="0000CC"/>
            </a:solidFill>
            <a:round/>
          </a:ln>
        </p:spPr>
      </p:sp>
      <p:cxnSp>
        <p:nvCxnSpPr>
          <p:cNvPr id="124" name="Line 8"/>
          <p:cNvCxnSpPr>
            <a:stCxn id="118" idx="3"/>
            <a:endCxn id="118" idx="3"/>
          </p:cNvCxnSpPr>
          <p:nvPr/>
        </p:nvCxnSpPr>
        <p:spPr>
          <a:xfrm>
            <a:off x="4200120" y="3844080"/>
            <a:ext cx="360" cy="36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25" name="Line 9"/>
          <p:cNvCxnSpPr>
            <a:stCxn id="118" idx="3"/>
            <a:endCxn id="122" idx="1"/>
          </p:cNvCxnSpPr>
          <p:nvPr/>
        </p:nvCxnSpPr>
        <p:spPr>
          <a:xfrm>
            <a:off x="4200120" y="3844080"/>
            <a:ext cx="1823760" cy="21636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26" name="Line 10"/>
          <p:cNvCxnSpPr>
            <a:stCxn id="118" idx="0"/>
            <a:endCxn id="120" idx="1"/>
          </p:cNvCxnSpPr>
          <p:nvPr/>
        </p:nvCxnSpPr>
        <p:spPr>
          <a:xfrm flipV="1">
            <a:off x="2963880" y="1396080"/>
            <a:ext cx="1356120" cy="197280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27" name="Line 11"/>
          <p:cNvCxnSpPr>
            <a:stCxn id="118" idx="3"/>
            <a:endCxn id="121" idx="1"/>
          </p:cNvCxnSpPr>
          <p:nvPr/>
        </p:nvCxnSpPr>
        <p:spPr>
          <a:xfrm flipV="1">
            <a:off x="4200120" y="2635560"/>
            <a:ext cx="1704240" cy="120888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pic>
        <p:nvPicPr>
          <p:cNvPr id="15" name="Immagin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06504" cy="9261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59000">
              <a:schemeClr val="tx1"/>
            </a:gs>
            <a:gs pos="100000">
              <a:schemeClr val="accent6">
                <a:lumMod val="75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90;p2"/>
          <p:cNvPicPr/>
          <p:nvPr/>
        </p:nvPicPr>
        <p:blipFill>
          <a:blip r:embed="rId2"/>
          <a:stretch/>
        </p:blipFill>
        <p:spPr>
          <a:xfrm>
            <a:off x="176760" y="118080"/>
            <a:ext cx="8790120" cy="4817160"/>
          </a:xfrm>
          <a:prstGeom prst="rect">
            <a:avLst/>
          </a:prstGeom>
          <a:ln>
            <a:noFill/>
          </a:ln>
        </p:spPr>
      </p:pic>
      <p:sp>
        <p:nvSpPr>
          <p:cNvPr id="131" name="CustomShape 1"/>
          <p:cNvSpPr/>
          <p:nvPr/>
        </p:nvSpPr>
        <p:spPr>
          <a:xfrm>
            <a:off x="3689280" y="736200"/>
            <a:ext cx="1404720" cy="847800"/>
          </a:xfrm>
          <a:prstGeom prst="round1Rect">
            <a:avLst>
              <a:gd name="adj" fmla="val 16667"/>
            </a:avLst>
          </a:prstGeom>
          <a:solidFill>
            <a:srgbClr val="B4A7D6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it-IT" sz="1800" b="1" strike="noStrike" spc="-1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Quicksand"/>
              </a:rPr>
              <a:t>  </a:t>
            </a:r>
            <a:r>
              <a:rPr lang="it-IT" sz="1800" b="1" strike="noStrike" spc="-1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Quicksand"/>
              </a:rPr>
              <a:t>Rischio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3689280" y="3565800"/>
            <a:ext cx="1638720" cy="898200"/>
          </a:xfrm>
          <a:prstGeom prst="round1Rect">
            <a:avLst>
              <a:gd name="adj" fmla="val 16667"/>
            </a:avLst>
          </a:prstGeom>
          <a:solidFill>
            <a:srgbClr val="EA9999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it-IT" sz="1800" b="1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Quicksand"/>
              </a:rPr>
              <a:t>Opportunità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3"/>
          <p:cNvSpPr/>
          <p:nvPr/>
        </p:nvSpPr>
        <p:spPr>
          <a:xfrm>
            <a:off x="6120000" y="792000"/>
            <a:ext cx="1728000" cy="792000"/>
          </a:xfrm>
          <a:custGeom>
            <a:avLst/>
            <a:gdLst/>
            <a:ahLst/>
            <a:cxnLst/>
            <a:rect l="0" t="0" r="r" b="b"/>
            <a:pathLst>
              <a:path w="4802" h="2202">
                <a:moveTo>
                  <a:pt x="366" y="0"/>
                </a:moveTo>
                <a:cubicBezTo>
                  <a:pt x="183" y="0"/>
                  <a:pt x="0" y="183"/>
                  <a:pt x="0" y="366"/>
                </a:cubicBezTo>
                <a:lnTo>
                  <a:pt x="0" y="1834"/>
                </a:lnTo>
                <a:cubicBezTo>
                  <a:pt x="0" y="2017"/>
                  <a:pt x="183" y="2201"/>
                  <a:pt x="366" y="2201"/>
                </a:cubicBezTo>
                <a:lnTo>
                  <a:pt x="4434" y="2201"/>
                </a:lnTo>
                <a:cubicBezTo>
                  <a:pt x="4617" y="2201"/>
                  <a:pt x="4801" y="2017"/>
                  <a:pt x="4801" y="1834"/>
                </a:cubicBezTo>
                <a:lnTo>
                  <a:pt x="4801" y="366"/>
                </a:lnTo>
                <a:cubicBezTo>
                  <a:pt x="4801" y="183"/>
                  <a:pt x="4617" y="0"/>
                  <a:pt x="4434" y="0"/>
                </a:cubicBezTo>
                <a:lnTo>
                  <a:pt x="366" y="0"/>
                </a:lnTo>
              </a:path>
            </a:pathLst>
          </a:custGeom>
          <a:solidFill>
            <a:srgbClr val="729FCF"/>
          </a:solidFill>
          <a:ln w="18000">
            <a:solidFill>
              <a:srgbClr val="77216F"/>
            </a:solidFill>
            <a:round/>
            <a:headEnd type="diamond" w="med" len="med"/>
            <a:tailEnd type="diamond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9000" tIns="54000" rIns="99000" bIns="54000" anchor="ctr"/>
          <a:lstStyle/>
          <a:p>
            <a:pPr algn="ctr"/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danno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4"/>
          <p:cNvSpPr/>
          <p:nvPr/>
        </p:nvSpPr>
        <p:spPr>
          <a:xfrm>
            <a:off x="6192360" y="1872000"/>
            <a:ext cx="1728000" cy="792000"/>
          </a:xfrm>
          <a:custGeom>
            <a:avLst/>
            <a:gdLst/>
            <a:ahLst/>
            <a:cxnLst/>
            <a:rect l="0" t="0" r="r" b="b"/>
            <a:pathLst>
              <a:path w="4802" h="2202">
                <a:moveTo>
                  <a:pt x="366" y="0"/>
                </a:moveTo>
                <a:cubicBezTo>
                  <a:pt x="183" y="0"/>
                  <a:pt x="0" y="183"/>
                  <a:pt x="0" y="366"/>
                </a:cubicBezTo>
                <a:lnTo>
                  <a:pt x="0" y="1834"/>
                </a:lnTo>
                <a:cubicBezTo>
                  <a:pt x="0" y="2017"/>
                  <a:pt x="183" y="2201"/>
                  <a:pt x="366" y="2201"/>
                </a:cubicBezTo>
                <a:lnTo>
                  <a:pt x="4434" y="2201"/>
                </a:lnTo>
                <a:cubicBezTo>
                  <a:pt x="4617" y="2201"/>
                  <a:pt x="4801" y="2017"/>
                  <a:pt x="4801" y="1834"/>
                </a:cubicBezTo>
                <a:lnTo>
                  <a:pt x="4801" y="366"/>
                </a:lnTo>
                <a:cubicBezTo>
                  <a:pt x="4801" y="183"/>
                  <a:pt x="4617" y="0"/>
                  <a:pt x="4434" y="0"/>
                </a:cubicBezTo>
                <a:lnTo>
                  <a:pt x="366" y="0"/>
                </a:lnTo>
              </a:path>
            </a:pathLst>
          </a:custGeom>
          <a:solidFill>
            <a:srgbClr val="729FCF"/>
          </a:solidFill>
          <a:ln w="18000">
            <a:solidFill>
              <a:srgbClr val="77216F"/>
            </a:solidFill>
            <a:round/>
            <a:headEnd type="diamond" w="med" len="med"/>
            <a:tailEnd type="diamond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9000" tIns="54000" rIns="99000" bIns="54000" anchor="ctr"/>
          <a:lstStyle/>
          <a:p>
            <a:pPr algn="ctr"/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incertezza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5"/>
          <p:cNvSpPr/>
          <p:nvPr/>
        </p:nvSpPr>
        <p:spPr>
          <a:xfrm>
            <a:off x="5544000" y="3816000"/>
            <a:ext cx="1728000" cy="792000"/>
          </a:xfrm>
          <a:custGeom>
            <a:avLst/>
            <a:gdLst/>
            <a:ahLst/>
            <a:cxnLst/>
            <a:rect l="0" t="0" r="r" b="b"/>
            <a:pathLst>
              <a:path w="4802" h="2202">
                <a:moveTo>
                  <a:pt x="366" y="0"/>
                </a:moveTo>
                <a:cubicBezTo>
                  <a:pt x="183" y="0"/>
                  <a:pt x="0" y="183"/>
                  <a:pt x="0" y="366"/>
                </a:cubicBezTo>
                <a:lnTo>
                  <a:pt x="0" y="1834"/>
                </a:lnTo>
                <a:cubicBezTo>
                  <a:pt x="0" y="2017"/>
                  <a:pt x="183" y="2201"/>
                  <a:pt x="366" y="2201"/>
                </a:cubicBezTo>
                <a:lnTo>
                  <a:pt x="4434" y="2201"/>
                </a:lnTo>
                <a:cubicBezTo>
                  <a:pt x="4617" y="2201"/>
                  <a:pt x="4801" y="2017"/>
                  <a:pt x="4801" y="1834"/>
                </a:cubicBezTo>
                <a:lnTo>
                  <a:pt x="4801" y="366"/>
                </a:lnTo>
                <a:cubicBezTo>
                  <a:pt x="4801" y="183"/>
                  <a:pt x="4617" y="0"/>
                  <a:pt x="4434" y="0"/>
                </a:cubicBezTo>
                <a:lnTo>
                  <a:pt x="366" y="0"/>
                </a:lnTo>
              </a:path>
            </a:pathLst>
          </a:custGeom>
          <a:solidFill>
            <a:srgbClr val="729FCF"/>
          </a:solidFill>
          <a:ln w="18000">
            <a:solidFill>
              <a:srgbClr val="77216F"/>
            </a:solidFill>
            <a:round/>
            <a:headEnd type="diamond" w="med" len="med"/>
            <a:tailEnd type="diamond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9000" tIns="54000" rIns="99000" bIns="54000" anchor="ctr"/>
          <a:lstStyle/>
          <a:p>
            <a:pPr algn="ctr"/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calcolabilità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36" name="Line 6"/>
          <p:cNvCxnSpPr>
            <a:stCxn id="131" idx="3"/>
            <a:endCxn id="133" idx="0"/>
          </p:cNvCxnSpPr>
          <p:nvPr/>
        </p:nvCxnSpPr>
        <p:spPr>
          <a:xfrm flipV="1">
            <a:off x="5094000" y="792000"/>
            <a:ext cx="1890360" cy="36828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37" name="Line 7"/>
          <p:cNvCxnSpPr>
            <a:stCxn id="131" idx="3"/>
            <a:endCxn id="134" idx="1"/>
          </p:cNvCxnSpPr>
          <p:nvPr/>
        </p:nvCxnSpPr>
        <p:spPr>
          <a:xfrm>
            <a:off x="5094000" y="1159920"/>
            <a:ext cx="1098720" cy="110844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38" name="Line 8"/>
          <p:cNvCxnSpPr>
            <a:stCxn id="131" idx="1"/>
            <a:endCxn id="132" idx="0"/>
          </p:cNvCxnSpPr>
          <p:nvPr/>
        </p:nvCxnSpPr>
        <p:spPr>
          <a:xfrm>
            <a:off x="3689280" y="1159920"/>
            <a:ext cx="819720" cy="240624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sp>
        <p:nvSpPr>
          <p:cNvPr id="139" name="CustomShape 9"/>
          <p:cNvSpPr/>
          <p:nvPr/>
        </p:nvSpPr>
        <p:spPr>
          <a:xfrm>
            <a:off x="953280" y="1944000"/>
            <a:ext cx="1638720" cy="1440000"/>
          </a:xfrm>
          <a:prstGeom prst="round1Rect">
            <a:avLst>
              <a:gd name="adj" fmla="val 16667"/>
            </a:avLst>
          </a:prstGeom>
          <a:solidFill>
            <a:srgbClr val="EA9999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Nuove possibilità di di azione e di impresa</a:t>
            </a:r>
            <a:endParaRPr lang="it-IT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Brandon Grotesque Regular"/>
            </a:endParaRPr>
          </a:p>
        </p:txBody>
      </p:sp>
      <p:cxnSp>
        <p:nvCxnSpPr>
          <p:cNvPr id="140" name="Line 10"/>
          <p:cNvCxnSpPr>
            <a:stCxn id="132" idx="1"/>
            <a:endCxn id="139" idx="3"/>
          </p:cNvCxnSpPr>
          <p:nvPr/>
        </p:nvCxnSpPr>
        <p:spPr>
          <a:xfrm flipH="1" flipV="1">
            <a:off x="2592000" y="2664000"/>
            <a:ext cx="1097640" cy="135108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sp>
        <p:nvSpPr>
          <p:cNvPr id="141" name="CustomShape 11"/>
          <p:cNvSpPr/>
          <p:nvPr/>
        </p:nvSpPr>
        <p:spPr>
          <a:xfrm>
            <a:off x="6696000" y="2808000"/>
            <a:ext cx="1728000" cy="792000"/>
          </a:xfrm>
          <a:custGeom>
            <a:avLst/>
            <a:gdLst/>
            <a:ahLst/>
            <a:cxnLst/>
            <a:rect l="0" t="0" r="r" b="b"/>
            <a:pathLst>
              <a:path w="4802" h="2202">
                <a:moveTo>
                  <a:pt x="366" y="0"/>
                </a:moveTo>
                <a:cubicBezTo>
                  <a:pt x="183" y="0"/>
                  <a:pt x="0" y="183"/>
                  <a:pt x="0" y="366"/>
                </a:cubicBezTo>
                <a:lnTo>
                  <a:pt x="0" y="1834"/>
                </a:lnTo>
                <a:cubicBezTo>
                  <a:pt x="0" y="2017"/>
                  <a:pt x="183" y="2201"/>
                  <a:pt x="366" y="2201"/>
                </a:cubicBezTo>
                <a:lnTo>
                  <a:pt x="4434" y="2201"/>
                </a:lnTo>
                <a:cubicBezTo>
                  <a:pt x="4617" y="2201"/>
                  <a:pt x="4801" y="2017"/>
                  <a:pt x="4801" y="1834"/>
                </a:cubicBezTo>
                <a:lnTo>
                  <a:pt x="4801" y="366"/>
                </a:lnTo>
                <a:cubicBezTo>
                  <a:pt x="4801" y="183"/>
                  <a:pt x="4617" y="0"/>
                  <a:pt x="4434" y="0"/>
                </a:cubicBezTo>
                <a:lnTo>
                  <a:pt x="366" y="0"/>
                </a:lnTo>
              </a:path>
            </a:pathLst>
          </a:custGeom>
          <a:solidFill>
            <a:srgbClr val="729FCF"/>
          </a:solidFill>
          <a:ln w="18000">
            <a:solidFill>
              <a:srgbClr val="77216F"/>
            </a:solidFill>
            <a:round/>
            <a:headEnd type="diamond" w="med" len="med"/>
            <a:tailEnd type="diamond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9000" tIns="54000" rIns="99000" bIns="54000" anchor="ctr"/>
          <a:lstStyle/>
          <a:p>
            <a:pPr algn="ctr"/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futuro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42" name="Line 12"/>
          <p:cNvCxnSpPr>
            <a:stCxn id="131" idx="2"/>
            <a:endCxn id="141" idx="1"/>
          </p:cNvCxnSpPr>
          <p:nvPr/>
        </p:nvCxnSpPr>
        <p:spPr>
          <a:xfrm>
            <a:off x="4391640" y="1584000"/>
            <a:ext cx="2304720" cy="162036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43" name="Line 13"/>
          <p:cNvCxnSpPr>
            <a:stCxn id="131" idx="2"/>
            <a:endCxn id="135" idx="0"/>
          </p:cNvCxnSpPr>
          <p:nvPr/>
        </p:nvCxnSpPr>
        <p:spPr>
          <a:xfrm>
            <a:off x="4391640" y="1584000"/>
            <a:ext cx="2016720" cy="2232360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pic>
        <p:nvPicPr>
          <p:cNvPr id="18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06504" cy="9261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2116800" y="2304000"/>
            <a:ext cx="1771200" cy="1368000"/>
          </a:xfrm>
          <a:prstGeom prst="round1Rect">
            <a:avLst>
              <a:gd name="adj" fmla="val 16667"/>
            </a:avLst>
          </a:prstGeom>
          <a:solidFill>
            <a:srgbClr val="990066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it-IT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Valutazione del rischio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CustomShape 2"/>
          <p:cNvSpPr/>
          <p:nvPr/>
        </p:nvSpPr>
        <p:spPr>
          <a:xfrm>
            <a:off x="3528907" y="604157"/>
            <a:ext cx="2429453" cy="979713"/>
          </a:xfrm>
          <a:prstGeom prst="roundRect">
            <a:avLst>
              <a:gd name="adj" fmla="val 16667"/>
            </a:avLst>
          </a:prstGeom>
          <a:solidFill>
            <a:srgbClr val="669900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Frequenza/probabilità dell’evento dannoso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CustomShape 3"/>
          <p:cNvSpPr/>
          <p:nvPr/>
        </p:nvSpPr>
        <p:spPr>
          <a:xfrm>
            <a:off x="6597720" y="780480"/>
            <a:ext cx="1956240" cy="803390"/>
          </a:xfrm>
          <a:prstGeom prst="roundRect">
            <a:avLst>
              <a:gd name="adj" fmla="val 16667"/>
            </a:avLst>
          </a:prstGeom>
          <a:solidFill>
            <a:srgbClr val="669900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it-IT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Gravità del danno implicato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49" name="Line 4"/>
          <p:cNvCxnSpPr>
            <a:cxnSpLocks/>
            <a:stCxn id="146" idx="0"/>
            <a:endCxn id="147" idx="2"/>
          </p:cNvCxnSpPr>
          <p:nvPr/>
        </p:nvCxnSpPr>
        <p:spPr>
          <a:xfrm rot="5400000" flipH="1" flipV="1">
            <a:off x="3512952" y="1073318"/>
            <a:ext cx="720130" cy="1741234"/>
          </a:xfrm>
          <a:prstGeom prst="curvedConnector3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cxnSp>
        <p:nvCxnSpPr>
          <p:cNvPr id="150" name="Line 5"/>
          <p:cNvCxnSpPr>
            <a:cxnSpLocks/>
            <a:stCxn id="146" idx="3"/>
            <a:endCxn id="148" idx="2"/>
          </p:cNvCxnSpPr>
          <p:nvPr/>
        </p:nvCxnSpPr>
        <p:spPr>
          <a:xfrm flipV="1">
            <a:off x="3888000" y="1583870"/>
            <a:ext cx="3687840" cy="1404130"/>
          </a:xfrm>
          <a:prstGeom prst="curvedConnector2">
            <a:avLst/>
          </a:prstGeom>
          <a:ln w="18000">
            <a:solidFill>
              <a:srgbClr val="77216F"/>
            </a:solidFill>
            <a:round/>
            <a:headEnd type="diamond" w="med" len="med"/>
            <a:tailEnd type="triangle" w="med" len="med"/>
          </a:ln>
        </p:spPr>
      </p:cxnSp>
      <p:pic>
        <p:nvPicPr>
          <p:cNvPr id="9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06504" cy="9261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59</Words>
  <Application>Microsoft Office PowerPoint</Application>
  <PresentationFormat>Presentazione su schermo (16:9)</PresentationFormat>
  <Paragraphs>19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4</vt:i4>
      </vt:variant>
    </vt:vector>
  </HeadingPairs>
  <TitlesOfParts>
    <vt:vector size="14" baseType="lpstr">
      <vt:lpstr>Arial</vt:lpstr>
      <vt:lpstr>Brandon Grotesque Regular</vt:lpstr>
      <vt:lpstr>DejaVu Sans</vt:lpstr>
      <vt:lpstr>Quicksand</vt:lpstr>
      <vt:lpstr>Raleway</vt:lpstr>
      <vt:lpstr>Symbol</vt:lpstr>
      <vt:lpstr>Wingdings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Stefano</dc:creator>
  <dc:description/>
  <cp:lastModifiedBy>Stefano</cp:lastModifiedBy>
  <cp:revision>14</cp:revision>
  <dcterms:modified xsi:type="dcterms:W3CDTF">2024-12-11T16:59:08Z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Presentazione su schermo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